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sldIdLst>
    <p:sldId id="363" r:id="rId2"/>
    <p:sldId id="256" r:id="rId3"/>
    <p:sldId id="265" r:id="rId4"/>
    <p:sldId id="257" r:id="rId5"/>
    <p:sldId id="305" r:id="rId6"/>
    <p:sldId id="266" r:id="rId7"/>
    <p:sldId id="368" r:id="rId8"/>
    <p:sldId id="303" r:id="rId9"/>
    <p:sldId id="308" r:id="rId10"/>
    <p:sldId id="286" r:id="rId11"/>
    <p:sldId id="304" r:id="rId12"/>
    <p:sldId id="345" r:id="rId13"/>
    <p:sldId id="260" r:id="rId14"/>
    <p:sldId id="309" r:id="rId15"/>
    <p:sldId id="272" r:id="rId16"/>
    <p:sldId id="271" r:id="rId17"/>
    <p:sldId id="270" r:id="rId18"/>
    <p:sldId id="346" r:id="rId19"/>
    <p:sldId id="289" r:id="rId20"/>
    <p:sldId id="261" r:id="rId21"/>
    <p:sldId id="310" r:id="rId22"/>
    <p:sldId id="311" r:id="rId23"/>
    <p:sldId id="359" r:id="rId24"/>
    <p:sldId id="358" r:id="rId25"/>
    <p:sldId id="356" r:id="rId26"/>
    <p:sldId id="313" r:id="rId27"/>
    <p:sldId id="314" r:id="rId28"/>
    <p:sldId id="315" r:id="rId29"/>
    <p:sldId id="316" r:id="rId30"/>
    <p:sldId id="317" r:id="rId31"/>
    <p:sldId id="318" r:id="rId32"/>
    <p:sldId id="367" r:id="rId33"/>
    <p:sldId id="366" r:id="rId34"/>
    <p:sldId id="355" r:id="rId35"/>
    <p:sldId id="351" r:id="rId36"/>
    <p:sldId id="352" r:id="rId37"/>
    <p:sldId id="276" r:id="rId38"/>
    <p:sldId id="277" r:id="rId39"/>
    <p:sldId id="278" r:id="rId40"/>
    <p:sldId id="347" r:id="rId41"/>
    <p:sldId id="299" r:id="rId42"/>
    <p:sldId id="275" r:id="rId43"/>
    <p:sldId id="279" r:id="rId44"/>
    <p:sldId id="280" r:id="rId45"/>
    <p:sldId id="287" r:id="rId46"/>
    <p:sldId id="285" r:id="rId47"/>
    <p:sldId id="269" r:id="rId48"/>
    <p:sldId id="306" r:id="rId49"/>
    <p:sldId id="295" r:id="rId50"/>
    <p:sldId id="262" r:id="rId51"/>
    <p:sldId id="361" r:id="rId52"/>
    <p:sldId id="336" r:id="rId53"/>
    <p:sldId id="339" r:id="rId54"/>
    <p:sldId id="340" r:id="rId55"/>
    <p:sldId id="337" r:id="rId56"/>
    <p:sldId id="342" r:id="rId57"/>
    <p:sldId id="307" r:id="rId58"/>
    <p:sldId id="300" r:id="rId59"/>
    <p:sldId id="301" r:id="rId60"/>
    <p:sldId id="302" r:id="rId61"/>
    <p:sldId id="333" r:id="rId62"/>
    <p:sldId id="264" r:id="rId63"/>
    <p:sldId id="349" r:id="rId64"/>
    <p:sldId id="326" r:id="rId65"/>
    <p:sldId id="329" r:id="rId66"/>
    <p:sldId id="323" r:id="rId67"/>
    <p:sldId id="324" r:id="rId68"/>
    <p:sldId id="327" r:id="rId69"/>
    <p:sldId id="365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12"/>
    </p:cViewPr>
  </p:sorterViewPr>
  <p:notesViewPr>
    <p:cSldViewPr>
      <p:cViewPr varScale="1">
        <p:scale>
          <a:sx n="77" d="100"/>
          <a:sy n="77" d="100"/>
        </p:scale>
        <p:origin x="-213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98782-F4DA-4B22-8320-AE1D6D44707D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0BDC4-A376-4FFA-ABBD-7E465EE9F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456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EB8D55-5A83-4C56-ADD9-E44D992418CF}" type="slidenum">
              <a:rPr lang="en-US"/>
              <a:pPr/>
              <a:t>1</a:t>
            </a:fld>
            <a:endParaRPr lang="en-US"/>
          </a:p>
        </p:txBody>
      </p:sp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511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Lucida Sans Unicode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Lucida Sans Unicode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Lucida Sans Unicode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Lucida Sans Unicode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Lucida Sans Unicode" pitchFamily="32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Lucida Sans Unicode" pitchFamily="32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Lucida Sans Unicode" pitchFamily="32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Lucida Sans Unicode" pitchFamily="32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Lucida Sans Unicode" pitchFamily="32" charset="0"/>
              </a:defRPr>
            </a:lvl9pPr>
          </a:lstStyle>
          <a:p>
            <a:pPr algn="r">
              <a:lnSpc>
                <a:spcPct val="93000"/>
              </a:lnSpc>
              <a:buClrTx/>
              <a:buFontTx/>
              <a:buNone/>
            </a:pPr>
            <a:fld id="{CE2E823C-BA03-413F-B175-BD78AEA5E43A}" type="slidenum">
              <a:rPr lang="en-US" sz="1400"/>
              <a:pPr algn="r">
                <a:lnSpc>
                  <a:spcPct val="93000"/>
                </a:lnSpc>
                <a:buClrTx/>
                <a:buFontTx/>
                <a:buNone/>
              </a:pPr>
              <a:t>1</a:t>
            </a:fld>
            <a:endParaRPr lang="en-US" sz="1400"/>
          </a:p>
        </p:txBody>
      </p:sp>
      <p:sp>
        <p:nvSpPr>
          <p:cNvPr id="819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62588" cy="409098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0BDC4-A376-4FFA-ABBD-7E465EE9FAF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038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F99EBB-78D6-4124-A4A2-3342001EC895}" type="slidenum">
              <a:rPr lang="en-US"/>
              <a:pPr/>
              <a:t>69</a:t>
            </a:fld>
            <a:endParaRPr lang="en-US"/>
          </a:p>
        </p:txBody>
      </p:sp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511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Lucida Sans Unicode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Lucida Sans Unicode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Lucida Sans Unicode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Lucida Sans Unicode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Lucida Sans Unicode" pitchFamily="32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Lucida Sans Unicode" pitchFamily="32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Lucida Sans Unicode" pitchFamily="32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Lucida Sans Unicode" pitchFamily="32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Lucida Sans Unicode" pitchFamily="32" charset="0"/>
              </a:defRPr>
            </a:lvl9pPr>
          </a:lstStyle>
          <a:p>
            <a:pPr algn="r">
              <a:lnSpc>
                <a:spcPct val="93000"/>
              </a:lnSpc>
              <a:buClrTx/>
              <a:buFontTx/>
              <a:buNone/>
            </a:pPr>
            <a:fld id="{6BE1BAD2-EFBC-401A-8617-8FCCC45620AE}" type="slidenum">
              <a:rPr lang="en-US" sz="1400"/>
              <a:pPr algn="r">
                <a:lnSpc>
                  <a:spcPct val="93000"/>
                </a:lnSpc>
                <a:buClrTx/>
                <a:buFontTx/>
                <a:buNone/>
              </a:pPr>
              <a:t>69</a:t>
            </a:fld>
            <a:endParaRPr lang="en-US" sz="1400"/>
          </a:p>
        </p:txBody>
      </p:sp>
      <p:sp>
        <p:nvSpPr>
          <p:cNvPr id="1126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3437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62588" cy="409098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698-C08F-411A-AA8A-0CA819CD4F25}" type="datetimeFigureOut">
              <a:rPr lang="en-US" smtClean="0"/>
              <a:pPr/>
              <a:t>6/25/2012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E3D7-26BC-4FB4-8A3E-F1C5BD45A2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698-C08F-411A-AA8A-0CA819CD4F25}" type="datetimeFigureOut">
              <a:rPr lang="en-US" smtClean="0"/>
              <a:pPr/>
              <a:t>6/25/2012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E3D7-26BC-4FB4-8A3E-F1C5BD45A2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698-C08F-411A-AA8A-0CA819CD4F25}" type="datetimeFigureOut">
              <a:rPr lang="en-US" smtClean="0"/>
              <a:pPr/>
              <a:t>6/25/2012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E3D7-26BC-4FB4-8A3E-F1C5BD45A2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698-C08F-411A-AA8A-0CA819CD4F25}" type="datetimeFigureOut">
              <a:rPr lang="en-US" smtClean="0"/>
              <a:pPr/>
              <a:t>6/25/2012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E3D7-26BC-4FB4-8A3E-F1C5BD45A2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698-C08F-411A-AA8A-0CA819CD4F25}" type="datetimeFigureOut">
              <a:rPr lang="en-US" smtClean="0"/>
              <a:pPr/>
              <a:t>6/25/2012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E3D7-26BC-4FB4-8A3E-F1C5BD45A2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698-C08F-411A-AA8A-0CA819CD4F25}" type="datetimeFigureOut">
              <a:rPr lang="en-US" smtClean="0"/>
              <a:pPr/>
              <a:t>6/25/2012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E3D7-26BC-4FB4-8A3E-F1C5BD45A2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698-C08F-411A-AA8A-0CA819CD4F25}" type="datetimeFigureOut">
              <a:rPr lang="en-US" smtClean="0"/>
              <a:pPr/>
              <a:t>6/25/2012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E3D7-26BC-4FB4-8A3E-F1C5BD45A2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698-C08F-411A-AA8A-0CA819CD4F25}" type="datetimeFigureOut">
              <a:rPr lang="en-US" smtClean="0"/>
              <a:pPr/>
              <a:t>6/25/2012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E3D7-26BC-4FB4-8A3E-F1C5BD45A2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698-C08F-411A-AA8A-0CA819CD4F25}" type="datetimeFigureOut">
              <a:rPr lang="en-US" smtClean="0"/>
              <a:pPr/>
              <a:t>6/25/2012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E3D7-26BC-4FB4-8A3E-F1C5BD45A2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698-C08F-411A-AA8A-0CA819CD4F25}" type="datetimeFigureOut">
              <a:rPr lang="en-US" smtClean="0"/>
              <a:pPr/>
              <a:t>6/25/2012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E3D7-26BC-4FB4-8A3E-F1C5BD45A2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698-C08F-411A-AA8A-0CA819CD4F25}" type="datetimeFigureOut">
              <a:rPr lang="en-US" smtClean="0"/>
              <a:pPr/>
              <a:t>6/25/2012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572E3D7-26BC-4FB4-8A3E-F1C5BD45A2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0">
              <a:srgbClr val="21D6E0"/>
            </a:gs>
            <a:gs pos="0">
              <a:srgbClr val="002060"/>
            </a:gs>
            <a:gs pos="100000">
              <a:srgbClr val="005CBF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CF6698-C08F-411A-AA8A-0CA819CD4F25}" type="datetimeFigureOut">
              <a:rPr lang="en-US" smtClean="0"/>
              <a:pPr/>
              <a:t>6/25/2012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72E3D7-26BC-4FB4-8A3E-F1C5BD45A2F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8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67341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tchpan_steamcontro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738187"/>
            <a:ext cx="7143750" cy="5381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scene3d>
            <a:camera prst="obliqueBottomLeft"/>
            <a:lightRig rig="threePt" dir="t"/>
          </a:scene3d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Benefits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Uniform Raw Juice Flow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Stable operation of Clarifier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Smooth Chemical dozing 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Effective heating of Juice in heaters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Better setting at clarifier leading to  improved quality of clear juice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Reduction of losses by minimizing recirculation juice in form of </a:t>
            </a:r>
            <a:r>
              <a:rPr lang="en-US" dirty="0" smtClean="0">
                <a:solidFill>
                  <a:schemeClr val="bg1"/>
                </a:solidFill>
              </a:rPr>
              <a:t>filtrate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Low brix of MOL cause more water to be evaporated at Evaporator Station so steam usage will be increased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Smooth and Reduced Chemical Consumption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scene3d>
            <a:camera prst="obliqueBottomLeft"/>
            <a:lightRig rig="threePt" dir="t"/>
          </a:scene3d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Benefits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6044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cene3d>
            <a:camera prst="obliqueBottomLeft"/>
            <a:lightRig rig="threePt" dir="t"/>
          </a:scene3d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Remelter</a:t>
            </a:r>
            <a:r>
              <a:rPr lang="en-US" dirty="0" smtClean="0">
                <a:solidFill>
                  <a:srgbClr val="FFFF00"/>
                </a:solidFill>
              </a:rPr>
              <a:t> Automation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Remelter Brix Control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Remelter</a:t>
            </a:r>
            <a:r>
              <a:rPr lang="en-US" dirty="0" smtClean="0">
                <a:solidFill>
                  <a:schemeClr val="bg1"/>
                </a:solidFill>
              </a:rPr>
              <a:t> Temperature Control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Level Indications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Benefit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Steam reduction up to 1 % due to smooth operation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ata d\My Documents\Presentation\Memics\Talo snapshot\remelter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640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Temperature of vapor space and calandrias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Pressure / Vacuum of bodies and calandrias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Vacuum in the last body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Pressure and temperature of exhaust steam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Level of Juice in each body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Brix of syrup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Flow of condensates from calandrias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scene3d>
            <a:camera prst="obliqueBottomLeft"/>
            <a:lightRig rig="threePt" dir="t"/>
          </a:scene3d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Evaporator Automation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Regulated feed to each vessel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Maintain level in bodies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Brix control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Consistent high syrup brix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Less scale formation due to even juice level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Degree of superheat does not exceed 25 – 30C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Superheated steam has poor heat transfer rate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scene3d>
            <a:camera prst="obliqueBottomLeft"/>
            <a:lightRig rig="threePt" dir="t"/>
          </a:scene3d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Evaporator Automation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Level in Evaporator bodies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Vessel 1			35 – 40 %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Vessel 2			25 %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Vessel 3 &amp; 4		20 %</a:t>
            </a:r>
          </a:p>
          <a:p>
            <a:pPr algn="just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scene3d>
            <a:camera prst="obliqueBottomLeft"/>
            <a:lightRig rig="threePt" dir="t"/>
          </a:scene3d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Evaporator Automation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solidFill>
                  <a:schemeClr val="bg1"/>
                </a:solidFill>
              </a:rPr>
              <a:t>In case low or high juice levels, the circulation is affected and rate of evaporation lowered and chance of entrainment increases</a:t>
            </a:r>
          </a:p>
          <a:p>
            <a:pPr algn="just">
              <a:buNone/>
            </a:pPr>
            <a:endParaRPr lang="en-US" dirty="0">
              <a:solidFill>
                <a:schemeClr val="bg1"/>
              </a:solidFill>
            </a:endParaRPr>
          </a:p>
          <a:p>
            <a:pPr algn="just"/>
            <a:r>
              <a:rPr lang="en-US" dirty="0">
                <a:solidFill>
                  <a:schemeClr val="bg1"/>
                </a:solidFill>
              </a:rPr>
              <a:t>Vacuum in last body less than 625 – 650 mm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scene3d>
            <a:camera prst="obliqueBottomLeft"/>
            <a:lightRig rig="threePt" dir="t"/>
          </a:scene3d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Evaporator Automation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537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aporatorst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738187"/>
            <a:ext cx="7143750" cy="5381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 of Automation in Improving Boiling House Efficiency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191000"/>
            <a:ext cx="7854696" cy="1752600"/>
          </a:xfrm>
        </p:spPr>
        <p:txBody>
          <a:bodyPr/>
          <a:lstStyle/>
          <a:p>
            <a:r>
              <a:rPr lang="en-US" dirty="0" smtClean="0"/>
              <a:t>Rashad Ehsan</a:t>
            </a:r>
          </a:p>
          <a:p>
            <a:r>
              <a:rPr lang="en-US" dirty="0" smtClean="0"/>
              <a:t>GM(E &amp; I)</a:t>
            </a:r>
          </a:p>
          <a:p>
            <a:r>
              <a:rPr lang="en-US" dirty="0" smtClean="0"/>
              <a:t>Shakarganj Mills Limited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scene3d>
            <a:camera prst="obliqueBottomLeft"/>
            <a:lightRig rig="threePt" dir="t"/>
          </a:scene3d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Refine Melt Clarification	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Deep Bed Filters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Talo</a:t>
            </a:r>
            <a:r>
              <a:rPr lang="en-US" dirty="0" smtClean="0">
                <a:solidFill>
                  <a:schemeClr val="bg1"/>
                </a:solidFill>
              </a:rPr>
              <a:t> Clarifier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Benefits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Better Color Removal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Efficient Use of Chemicals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Consistant</a:t>
            </a:r>
            <a:r>
              <a:rPr lang="en-US" dirty="0" smtClean="0">
                <a:solidFill>
                  <a:schemeClr val="bg1"/>
                </a:solidFill>
              </a:rPr>
              <a:t> Results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ata d\My Documents\Presentation\Memics\Talo snapshot\front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6362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ata d\My Documents\Presentation\Memics\Talo snapshot\talo floc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676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istrator\Desktop\new memics\untitled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8917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istrator\Desktop\new memics\untitled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082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istrator\Desktop\new memics\untitled5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7719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ata d\My Documents\Presentation\Memics\Talo snapshot\deep b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2034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ata d\My Documents\Presentation\Memics\Talo snapshot\dbf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503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ata d\My Documents\Presentation\Memics\Talo snapshot\db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" y="0"/>
            <a:ext cx="9145872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015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ata d\My Documents\Presentation\Memics\Talo snapshot\hotwater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2178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scene3d>
            <a:camera prst="obliqueBottomLeft"/>
            <a:lightRig rig="threePt" dir="t"/>
          </a:scene3d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Expensive Automation 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Sugar is being produced profitably without Automation</a:t>
            </a:r>
          </a:p>
          <a:p>
            <a:pPr algn="just"/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Highly </a:t>
            </a: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echnically Skilled Staff is available with affordable cost</a:t>
            </a:r>
          </a:p>
          <a:p>
            <a:pPr algn="just"/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Hesitate to experiment themselves, Waiting for fruitful results</a:t>
            </a:r>
          </a:p>
          <a:p>
            <a:pPr algn="just"/>
            <a:endParaRPr lang="en-US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just"/>
            <a:endParaRPr lang="en-US" dirty="0" smtClean="0">
              <a:solidFill>
                <a:schemeClr val="bg1"/>
              </a:solidFill>
            </a:endParaRP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ata d\My Documents\Presentation\Memics\Talo snapshot\sov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2" y="0"/>
            <a:ext cx="9115556" cy="662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9091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ata d\My Documents\Presentation\Memics\Talo snapshot\sov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291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istrator\Desktop\new memics\untitled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037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809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Administrator\Desktop\new memics\untitled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91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247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tor\Desktop\new memics\untitled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9548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scene3d>
            <a:camera prst="obliqueBottomLeft"/>
            <a:lightRig rig="threePt" dir="t"/>
          </a:scene3d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Condensing System Automation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Conventional System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In case of variable Load :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Huge quantity of water circulation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High Electricity Consumption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Large number of equipment installation( Pumps, Motors)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3733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Modern Condensing </a:t>
            </a:r>
            <a:r>
              <a:rPr lang="en-US" dirty="0" smtClean="0">
                <a:solidFill>
                  <a:srgbClr val="FFC000"/>
                </a:solidFill>
              </a:rPr>
              <a:t>System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Economical use of </a:t>
            </a:r>
            <a:r>
              <a:rPr lang="en-US" dirty="0">
                <a:solidFill>
                  <a:schemeClr val="bg1"/>
                </a:solidFill>
              </a:rPr>
              <a:t>water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Energy </a:t>
            </a:r>
            <a:r>
              <a:rPr lang="en-US" dirty="0">
                <a:solidFill>
                  <a:schemeClr val="bg1"/>
                </a:solidFill>
              </a:rPr>
              <a:t>reduction without effecting efficiency of condenser( i.e. almost 50 </a:t>
            </a:r>
            <a:r>
              <a:rPr lang="en-US" dirty="0" smtClean="0">
                <a:solidFill>
                  <a:schemeClr val="bg1"/>
                </a:solidFill>
              </a:rPr>
              <a:t>%)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Two Types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Nozzle Governing System using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High Pressure Water controls Nozzle Operations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Single Entry Condensers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Nozzles being controlled by pneumatic pressure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 need of Spray Pumps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scene3d>
            <a:camera prst="obliqueBottomLeft"/>
            <a:lightRig rig="threePt" dir="t"/>
          </a:scene3d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Condensing System Automation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8065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scene3d>
            <a:camera prst="obliqueBottomLeft"/>
            <a:lightRig rig="threePt" dir="t"/>
          </a:scene3d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Why Batch Pan Automation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boiling of Massecuite in Batch Pan is very critical operation.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Because the super saturation of boiling liquid inside the pan should be maintained within a very narrow range.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Ineffectiveness of operator to do so will leads to extra water drink to dissolve false grain.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scene3d>
            <a:camera prst="obliqueBottomLeft"/>
            <a:lightRig rig="threePt" dir="t"/>
          </a:scene3d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Batch Pan Automation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will increase steam/vapor requirements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curing time will also increased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For energy conservation such a laxity is not affordable.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Automation of batch pan in inevitable to 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To maintain massecuite inside the Boiling Pan at a super saturation , in matastable zone.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measurement of brix of pan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Level of massecuite inside the pan monitored continuously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eed liquor is controlled automatically.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Clalendria</a:t>
            </a:r>
            <a:r>
              <a:rPr lang="en-US" dirty="0" smtClean="0">
                <a:solidFill>
                  <a:schemeClr val="bg1"/>
                </a:solidFill>
              </a:rPr>
              <a:t> steam pressure is monitored and steam flow to pan is regulated.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scene3d>
            <a:camera prst="obliqueBottomLeft"/>
            <a:lightRig rig="threePt" dir="t"/>
          </a:scene3d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Batch Pan Automation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scene3d>
            <a:camera prst="obliqueBottomLeft"/>
            <a:lightRig rig="threePt" dir="t"/>
          </a:scene3d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Benefits of Automation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Accurate Monitoring of Process Parameters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Efficient Control of Processes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On line Recording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Historical Trending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The operations </a:t>
            </a:r>
            <a:r>
              <a:rPr lang="en-US" dirty="0" smtClean="0">
                <a:solidFill>
                  <a:schemeClr val="bg1"/>
                </a:solidFill>
              </a:rPr>
              <a:t>like: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Selection </a:t>
            </a:r>
            <a:r>
              <a:rPr lang="en-US" dirty="0">
                <a:solidFill>
                  <a:schemeClr val="bg1"/>
                </a:solidFill>
              </a:rPr>
              <a:t>of feed liquor,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seed </a:t>
            </a:r>
            <a:r>
              <a:rPr lang="en-US" dirty="0">
                <a:solidFill>
                  <a:schemeClr val="bg1"/>
                </a:solidFill>
              </a:rPr>
              <a:t>slurry feeding,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Control </a:t>
            </a:r>
            <a:r>
              <a:rPr lang="en-US" dirty="0">
                <a:solidFill>
                  <a:schemeClr val="bg1"/>
                </a:solidFill>
              </a:rPr>
              <a:t>of Vacuum,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Vacuum </a:t>
            </a:r>
            <a:r>
              <a:rPr lang="en-US" dirty="0">
                <a:solidFill>
                  <a:schemeClr val="bg1"/>
                </a:solidFill>
              </a:rPr>
              <a:t>breaking,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Pan </a:t>
            </a:r>
            <a:r>
              <a:rPr lang="en-US" dirty="0">
                <a:solidFill>
                  <a:schemeClr val="bg1"/>
                </a:solidFill>
              </a:rPr>
              <a:t>washing, Opening and closing of discharge valve can also be automated.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cene3d>
            <a:camera prst="obliqueBottomLeft"/>
            <a:lightRig rig="threePt" dir="t"/>
          </a:scene3d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Batch Pan Automation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1741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Disturbances like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No juice available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Mingler is full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Vacuum Breakdown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Can be handled well in automation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Leave 51 steps use one step automation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scene3d>
            <a:camera prst="obliqueBottomLeft"/>
            <a:lightRig rig="threePt" dir="t"/>
          </a:scene3d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Batch Pan Automation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tch Pan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3985" y="0"/>
            <a:ext cx="9207985" cy="68942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ycle 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tchpa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8114711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tchpan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09600"/>
            <a:ext cx="8153400" cy="5714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tchpan_panst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86800" cy="6537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scene3d>
            <a:camera prst="obliqueBottomLeft"/>
            <a:lightRig rig="threePt" dir="t"/>
          </a:scene3d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Batch Pan Automation Benefits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Reduction of boiling time  			20 – 30 %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Reduction of energy(steam, vacuum)  	20 - 30 %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Reduction of sucrose in final molasses 	1 – 2 %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scene3d>
            <a:camera prst="obliqueBottomLeft"/>
            <a:lightRig rig="threePt" dir="t"/>
          </a:scene3d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Benefits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680"/>
            <a:ext cx="8229600" cy="438912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Maximum amount of desired grain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Minimum contents of fine grain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Narrow range of crystal size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Easy operation even by not fully trained operators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cene3d>
            <a:camera prst="obliqueBottomLeft"/>
            <a:lightRig rig="threePt" dir="t"/>
          </a:scene3d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Continuous Vacuum Pan Automation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To monitor conductivity in each compartment </a:t>
            </a:r>
          </a:p>
          <a:p>
            <a:pPr>
              <a:lnSpc>
                <a:spcPct val="16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To control liquor feed into each compartment.</a:t>
            </a:r>
          </a:p>
          <a:p>
            <a:pPr>
              <a:lnSpc>
                <a:spcPct val="16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To monitor and control total liquor feed rate to the pan</a:t>
            </a:r>
          </a:p>
          <a:p>
            <a:pPr>
              <a:lnSpc>
                <a:spcPct val="16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To control the seed magma feed to the pan</a:t>
            </a:r>
          </a:p>
          <a:p>
            <a:pPr>
              <a:lnSpc>
                <a:spcPct val="16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To monitor calendria pressure</a:t>
            </a:r>
          </a:p>
          <a:p>
            <a:pPr>
              <a:lnSpc>
                <a:spcPct val="16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To control steam flow to the pan</a:t>
            </a:r>
          </a:p>
          <a:p>
            <a:pPr>
              <a:lnSpc>
                <a:spcPct val="16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To control massecuite discharge w.r.t. level in last compartment.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Losses became apparent after automation and then can be eliminated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Helping to get desired results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Automation should pay for itself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scene3d>
            <a:camera prst="obliqueBottomLeft"/>
            <a:lightRig rig="threePt" dir="t"/>
          </a:scene3d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Benefits of Automation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Brix Control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Vacuum Control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Steam Pressure Control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Maccecuite Flow Control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Seed Flow Control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Purity Control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cene3d>
            <a:camera prst="obliqueBottomLeft"/>
            <a:lightRig rig="threePt" dir="t"/>
          </a:scene3d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Continuous Vacuum Pan Automation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ata d\My Documents\Presentation\slid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0944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Data d\My Documents\Presentation\Memics\memics\cv pan 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992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Data d\My Documents\Presentation\Memics\memics\brix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742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D:\Data d\My Documents\Presentation\Memics\memics\brix pi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6195" cy="68176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9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Data d\My Documents\Presentation\Memics\memics\hot water totalizer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54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Data d\My Documents\Presentation\Memics\memics\inverter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29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</a:rPr>
              <a:t>Pan Floor capacity enhancement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</a:rPr>
              <a:t>Steam Economy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</a:rPr>
              <a:t>Sugar Quality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cene3d>
            <a:camera prst="obliqueBottomLeft"/>
            <a:lightRig rig="threePt" dir="t"/>
          </a:scene3d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Benefits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bliqueBottomLeft"/>
            <a:lightRig rig="threePt" dir="t"/>
          </a:scene3d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Variable Speed Drives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Variable Loading of Process House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Pumps runs on reduced capacities by throttling the valves.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VFD can reduces electrical energy consumption at least by 30%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bliqueBottomLeft"/>
            <a:lightRig rig="threePt" dir="t"/>
          </a:scene3d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Recommend Drives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Raw Juice Pumping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Air compressors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Sulfur Burner Air Compressors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Muddy Juice and Filtrate Pumps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Clear Juice Pumps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Hot and Cold Air Blowers</a:t>
            </a: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Lef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Why Optimization of Boiling House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50 - 60 % steam on cane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70 % of Total Losses in Boiling House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Quality of Product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Reduced variations due to human error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Dust Catcher blowers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Sugar Elevators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Vacuum Filter Condenser water pumps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Defecated Juice Pumps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cene3d>
            <a:camera prst="obliqueBottomLeft"/>
            <a:lightRig rig="threePt" dir="t"/>
          </a:scene3d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Recommend Drives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Data d\My Documents\Presentation\Memics\Bagging and VFD snapshot\Photo03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4350"/>
            <a:ext cx="7772400" cy="582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7850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scene3d>
            <a:camera prst="obliqueBottomLeft"/>
            <a:lightRig rig="threePt" dir="t"/>
          </a:scene3d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Auto Bagging </a:t>
            </a:r>
            <a:r>
              <a:rPr lang="en-US" dirty="0" smtClean="0">
                <a:solidFill>
                  <a:srgbClr val="FFFF00"/>
                </a:solidFill>
              </a:rPr>
              <a:t>Machine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Gravity Flow Measurement Technique</a:t>
            </a: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Sugar Bin Level</a:t>
            </a: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Speed of Bagging</a:t>
            </a: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Accuracy of Weighing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scene3d>
            <a:camera prst="obliqueBottomLeft"/>
            <a:lightRig rig="threePt" dir="t"/>
          </a:scene3d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Auto Bagging </a:t>
            </a:r>
            <a:r>
              <a:rPr lang="en-US" dirty="0" smtClean="0">
                <a:solidFill>
                  <a:srgbClr val="FFFF00"/>
                </a:solidFill>
              </a:rPr>
              <a:t>Machine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C000"/>
                </a:solidFill>
              </a:rPr>
              <a:t>Single Chute Bagging Machine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Speed Problem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Accuracy Problem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Durability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C000"/>
                </a:solidFill>
              </a:rPr>
              <a:t>Double Chute Bagging Machine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Speed	16 – 18 bags per minute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Accuracy	20 gram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Standby Arrangement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190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Data d\My Documents\Presentation\Memics\Bagging and VFD snapshot\Photo03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305800" cy="6115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60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Data d\My Documents\Presentation\Memics\Bagging and VFD snapshot\Photo03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432800" cy="624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174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Data d\My Documents\Presentation\Memics\Bagging and VFD snapshot\Photo03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58200" cy="640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9107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Data d\My Documents\Presentation\Memics\Bagging and VFD snapshot\Photo03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32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6047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D:\Data d\My Documents\Presentation\Memics\Bagging and VFD snapshot\Photo03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1574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WordArt 1"/>
          <p:cNvSpPr>
            <a:spLocks noChangeArrowheads="1" noChangeShapeType="1" noTextEdit="1"/>
          </p:cNvSpPr>
          <p:nvPr/>
        </p:nvSpPr>
        <p:spPr bwMode="auto">
          <a:xfrm>
            <a:off x="1143000" y="1524000"/>
            <a:ext cx="6781800" cy="2590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12600">
                  <a:solidFill>
                    <a:srgbClr val="B2B2B2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7819" dir="2700000" algn="ctr" rotWithShape="0">
                    <a:srgbClr val="875B0D">
                      <a:alpha val="70016"/>
                    </a:srgbClr>
                  </a:outerShdw>
                </a:effectLst>
                <a:latin typeface="Arial"/>
                <a:cs typeface="Arial"/>
              </a:rPr>
              <a:t>Thanks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941164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scene3d>
            <a:camera prst="obliqueBottomLeft"/>
            <a:lightRig rig="threePt" dir="t"/>
          </a:scene3d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Juice Stabilization System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Remelter</a:t>
            </a:r>
            <a:r>
              <a:rPr lang="en-US" dirty="0" smtClean="0">
                <a:solidFill>
                  <a:schemeClr val="bg1"/>
                </a:solidFill>
              </a:rPr>
              <a:t> Automation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Evaporator Automation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Refine melt clarifier Automation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Condensing System Automation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Batch Pan Automation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CV Pan Automation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VFD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Auto Bagging Machines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scene3d>
            <a:camera prst="obliqueBottomLeft"/>
            <a:lightRig rig="threePt" dir="t"/>
          </a:scene3d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Juice Flow Stabilization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</a:rPr>
              <a:t>Raw Juice Flow Measurement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</a:rPr>
              <a:t>Raw Juice Tank Level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</a:rPr>
              <a:t>Heater Temperature Monitoring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</a:rPr>
              <a:t>pH of Clarifiers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</a:rPr>
              <a:t>Speed Regulation of chemicals at Clarifier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</a:rPr>
              <a:t>Milk of Lime Flow Control at Defecation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</a:rPr>
              <a:t>pH of Defecated Juice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ata d\My Documents\Presentation\Memics\Talo snapshot\defication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481"/>
            <a:ext cx="9144000" cy="68984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557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792</TotalTime>
  <Words>906</Words>
  <Application>Microsoft Office PowerPoint</Application>
  <PresentationFormat>On-screen Show (4:3)</PresentationFormat>
  <Paragraphs>279</Paragraphs>
  <Slides>69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Flow</vt:lpstr>
      <vt:lpstr>Slide 1</vt:lpstr>
      <vt:lpstr>Role of Automation in Improving Boiling House Efficiency  </vt:lpstr>
      <vt:lpstr>Expensive Automation ?</vt:lpstr>
      <vt:lpstr>Benefits of Automation</vt:lpstr>
      <vt:lpstr>Benefits of Automation</vt:lpstr>
      <vt:lpstr>Why Optimization of Boiling House </vt:lpstr>
      <vt:lpstr>Topics</vt:lpstr>
      <vt:lpstr>Juice Flow Stabilization</vt:lpstr>
      <vt:lpstr>Slide 9</vt:lpstr>
      <vt:lpstr>Slide 10</vt:lpstr>
      <vt:lpstr>Benefits</vt:lpstr>
      <vt:lpstr>Benefits</vt:lpstr>
      <vt:lpstr>Remelter Automation</vt:lpstr>
      <vt:lpstr>Slide 14</vt:lpstr>
      <vt:lpstr>Evaporator Automation</vt:lpstr>
      <vt:lpstr>Evaporator Automation</vt:lpstr>
      <vt:lpstr>Evaporator Automation</vt:lpstr>
      <vt:lpstr>Evaporator Automation</vt:lpstr>
      <vt:lpstr>Slide 19</vt:lpstr>
      <vt:lpstr>Refine Melt Clarification 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Condensing System Automation</vt:lpstr>
      <vt:lpstr>Condensing System Automation</vt:lpstr>
      <vt:lpstr>Why Batch Pan Automation</vt:lpstr>
      <vt:lpstr>Batch Pan Automation</vt:lpstr>
      <vt:lpstr>Batch Pan Automation</vt:lpstr>
      <vt:lpstr>Batch Pan Automation</vt:lpstr>
      <vt:lpstr>Batch Pan Automation</vt:lpstr>
      <vt:lpstr>Slide 42</vt:lpstr>
      <vt:lpstr>Slide 43</vt:lpstr>
      <vt:lpstr>Slide 44</vt:lpstr>
      <vt:lpstr>Slide 45</vt:lpstr>
      <vt:lpstr>Slide 46</vt:lpstr>
      <vt:lpstr>Batch Pan Automation Benefits</vt:lpstr>
      <vt:lpstr>Benefits</vt:lpstr>
      <vt:lpstr>Continuous Vacuum Pan Automation</vt:lpstr>
      <vt:lpstr>Continuous Vacuum Pan Automation</vt:lpstr>
      <vt:lpstr>Slide 51</vt:lpstr>
      <vt:lpstr>Slide 52</vt:lpstr>
      <vt:lpstr>Slide 53</vt:lpstr>
      <vt:lpstr>Slide 54</vt:lpstr>
      <vt:lpstr>Slide 55</vt:lpstr>
      <vt:lpstr>Slide 56</vt:lpstr>
      <vt:lpstr>Benefits</vt:lpstr>
      <vt:lpstr>Variable Speed Drives</vt:lpstr>
      <vt:lpstr>Recommend Drives</vt:lpstr>
      <vt:lpstr>Recommend Drives</vt:lpstr>
      <vt:lpstr>Slide 61</vt:lpstr>
      <vt:lpstr>Auto Bagging Machine</vt:lpstr>
      <vt:lpstr>Auto Bagging Machine</vt:lpstr>
      <vt:lpstr>Slide 64</vt:lpstr>
      <vt:lpstr>Slide 65</vt:lpstr>
      <vt:lpstr>Slide 66</vt:lpstr>
      <vt:lpstr>Slide 67</vt:lpstr>
      <vt:lpstr>Slide 68</vt:lpstr>
      <vt:lpstr>Slide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Automation in Improving Boiling House Efficiency</dc:title>
  <dc:creator>Rashid</dc:creator>
  <cp:lastModifiedBy>shakarganj</cp:lastModifiedBy>
  <cp:revision>193</cp:revision>
  <dcterms:created xsi:type="dcterms:W3CDTF">2012-06-16T02:28:54Z</dcterms:created>
  <dcterms:modified xsi:type="dcterms:W3CDTF">2012-06-25T04:16:40Z</dcterms:modified>
</cp:coreProperties>
</file>